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198" y="1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51580-9B82-426B-A4AB-174B8D3DA6E2}" type="datetimeFigureOut">
              <a:rPr lang="es-MX" smtClean="0"/>
              <a:t>28/02/2025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951DA-EFBE-4779-9CAC-5234F30E83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0818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0951DA-EFBE-4779-9CAC-5234F30E8350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7572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00779" y="-35559"/>
            <a:ext cx="4112895" cy="1153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60915" y="55880"/>
            <a:ext cx="1048886" cy="131572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700779" y="-35559"/>
            <a:ext cx="4112895" cy="104079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algn="ctr">
              <a:lnSpc>
                <a:spcPct val="90000"/>
              </a:lnSpc>
              <a:spcBef>
                <a:spcPts val="340"/>
              </a:spcBef>
            </a:pPr>
            <a:r>
              <a:rPr sz="1800" cap="small" spc="-10" dirty="0"/>
              <a:t>Sindicato</a:t>
            </a:r>
            <a:r>
              <a:rPr sz="1800" cap="small" dirty="0"/>
              <a:t> Nacional</a:t>
            </a:r>
            <a:r>
              <a:rPr sz="1800" cap="small" spc="10" dirty="0"/>
              <a:t> </a:t>
            </a:r>
            <a:r>
              <a:rPr sz="1800" cap="small" dirty="0"/>
              <a:t>de</a:t>
            </a:r>
            <a:r>
              <a:rPr sz="1800" cap="small" spc="20" dirty="0"/>
              <a:t> </a:t>
            </a:r>
            <a:r>
              <a:rPr sz="1800" cap="small" dirty="0"/>
              <a:t>Trabajadores</a:t>
            </a:r>
            <a:r>
              <a:rPr sz="1800" cap="small" spc="65" dirty="0"/>
              <a:t> </a:t>
            </a:r>
            <a:r>
              <a:rPr sz="1800" cap="small" dirty="0"/>
              <a:t>de</a:t>
            </a:r>
            <a:r>
              <a:rPr sz="1800" cap="small" spc="20" dirty="0"/>
              <a:t> </a:t>
            </a:r>
            <a:r>
              <a:rPr sz="1800" cap="small" spc="-175" dirty="0"/>
              <a:t>la</a:t>
            </a:r>
            <a:r>
              <a:rPr sz="1800" cap="small" spc="-10" dirty="0"/>
              <a:t> Secretaría</a:t>
            </a:r>
            <a:r>
              <a:rPr sz="1800" cap="small" spc="30" dirty="0"/>
              <a:t> </a:t>
            </a:r>
            <a:r>
              <a:rPr sz="1800" cap="small" dirty="0"/>
              <a:t>de</a:t>
            </a:r>
            <a:r>
              <a:rPr sz="1800" cap="small" spc="5" dirty="0"/>
              <a:t> </a:t>
            </a:r>
            <a:r>
              <a:rPr sz="1800" cap="small" dirty="0"/>
              <a:t>Relaciones</a:t>
            </a:r>
            <a:r>
              <a:rPr sz="1800" cap="small" spc="15" dirty="0"/>
              <a:t> </a:t>
            </a:r>
            <a:r>
              <a:rPr sz="1800" cap="small" spc="-10" dirty="0"/>
              <a:t>Exteriores </a:t>
            </a:r>
            <a:r>
              <a:rPr sz="1800" cap="small" dirty="0"/>
              <a:t>Miembro</a:t>
            </a:r>
            <a:r>
              <a:rPr sz="1800" cap="small" spc="35" dirty="0"/>
              <a:t> </a:t>
            </a:r>
            <a:r>
              <a:rPr sz="1800" cap="small" dirty="0"/>
              <a:t>de</a:t>
            </a:r>
            <a:r>
              <a:rPr sz="1800" cap="small" spc="55" dirty="0"/>
              <a:t> </a:t>
            </a:r>
            <a:r>
              <a:rPr sz="1800" cap="small" dirty="0"/>
              <a:t>la</a:t>
            </a:r>
            <a:r>
              <a:rPr sz="1800" cap="small" spc="20" dirty="0"/>
              <a:t> </a:t>
            </a:r>
            <a:r>
              <a:rPr sz="1800" cap="small" dirty="0"/>
              <a:t>Federación</a:t>
            </a:r>
            <a:r>
              <a:rPr sz="1800" cap="small" spc="75" dirty="0"/>
              <a:t> </a:t>
            </a:r>
            <a:r>
              <a:rPr sz="1800" cap="small" dirty="0"/>
              <a:t>de</a:t>
            </a:r>
            <a:r>
              <a:rPr sz="1800" cap="small" spc="35" dirty="0"/>
              <a:t> </a:t>
            </a:r>
            <a:r>
              <a:rPr sz="1800" cap="small" spc="-10" dirty="0"/>
              <a:t>Sindicatos </a:t>
            </a:r>
            <a:r>
              <a:rPr sz="1800" cap="small" dirty="0"/>
              <a:t>de</a:t>
            </a:r>
            <a:r>
              <a:rPr sz="1800" cap="small" spc="25" dirty="0"/>
              <a:t> </a:t>
            </a:r>
            <a:r>
              <a:rPr sz="1800" cap="small" dirty="0"/>
              <a:t>Trabajadores</a:t>
            </a:r>
            <a:r>
              <a:rPr sz="1800" cap="small" spc="75" dirty="0"/>
              <a:t> </a:t>
            </a:r>
            <a:r>
              <a:rPr sz="1800" cap="small" dirty="0"/>
              <a:t>al</a:t>
            </a:r>
            <a:r>
              <a:rPr sz="1800" cap="small" spc="20" dirty="0"/>
              <a:t> </a:t>
            </a:r>
            <a:r>
              <a:rPr sz="1800" cap="small" dirty="0"/>
              <a:t>Servicio</a:t>
            </a:r>
            <a:r>
              <a:rPr sz="1800" cap="small" spc="50" dirty="0"/>
              <a:t> </a:t>
            </a:r>
            <a:r>
              <a:rPr sz="1800" cap="small" dirty="0"/>
              <a:t>del</a:t>
            </a:r>
            <a:r>
              <a:rPr sz="1800" cap="small" spc="30" dirty="0"/>
              <a:t> </a:t>
            </a:r>
            <a:r>
              <a:rPr sz="1800" cap="small" spc="-10" dirty="0"/>
              <a:t>Estado</a:t>
            </a: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304651" y="73680"/>
            <a:ext cx="1342919" cy="118615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00" y="2265680"/>
            <a:ext cx="139700" cy="172720"/>
          </a:xfrm>
          <a:prstGeom prst="rect">
            <a:avLst/>
          </a:prstGeom>
        </p:spPr>
      </p:pic>
      <p:sp>
        <p:nvSpPr>
          <p:cNvPr id="144" name="Rectángulo: esquinas redondeadas 143">
            <a:extLst>
              <a:ext uri="{FF2B5EF4-FFF2-40B4-BE49-F238E27FC236}">
                <a16:creationId xmlns:a16="http://schemas.microsoft.com/office/drawing/2014/main" id="{9753D844-799B-BFFD-3A85-349412095AB7}"/>
              </a:ext>
            </a:extLst>
          </p:cNvPr>
          <p:cNvSpPr/>
          <p:nvPr/>
        </p:nvSpPr>
        <p:spPr>
          <a:xfrm>
            <a:off x="838200" y="251460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Trabajo y Conflictos  </a:t>
            </a:r>
          </a:p>
        </p:txBody>
      </p:sp>
      <p:pic>
        <p:nvPicPr>
          <p:cNvPr id="145" name="object 6">
            <a:extLst>
              <a:ext uri="{FF2B5EF4-FFF2-40B4-BE49-F238E27FC236}">
                <a16:creationId xmlns:a16="http://schemas.microsoft.com/office/drawing/2014/main" id="{A105CBF3-A030-674B-B64D-8E0BC1E75B63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79883" y="1676400"/>
            <a:ext cx="139700" cy="172720"/>
          </a:xfrm>
          <a:prstGeom prst="rect">
            <a:avLst/>
          </a:prstGeom>
        </p:spPr>
      </p:pic>
      <p:cxnSp>
        <p:nvCxnSpPr>
          <p:cNvPr id="149" name="Conector recto de flecha 148">
            <a:extLst>
              <a:ext uri="{FF2B5EF4-FFF2-40B4-BE49-F238E27FC236}">
                <a16:creationId xmlns:a16="http://schemas.microsoft.com/office/drawing/2014/main" id="{D560D87D-6B31-0789-B7A9-CA60B72879A8}"/>
              </a:ext>
            </a:extLst>
          </p:cNvPr>
          <p:cNvCxnSpPr>
            <a:cxnSpLocks/>
          </p:cNvCxnSpPr>
          <p:nvPr/>
        </p:nvCxnSpPr>
        <p:spPr>
          <a:xfrm>
            <a:off x="254000" y="2438400"/>
            <a:ext cx="1155699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ectángulo: esquinas redondeadas 150">
            <a:extLst>
              <a:ext uri="{FF2B5EF4-FFF2-40B4-BE49-F238E27FC236}">
                <a16:creationId xmlns:a16="http://schemas.microsoft.com/office/drawing/2014/main" id="{CFAA8872-DC40-1ECD-2A55-1DD97015B699}"/>
              </a:ext>
            </a:extLst>
          </p:cNvPr>
          <p:cNvSpPr/>
          <p:nvPr/>
        </p:nvSpPr>
        <p:spPr>
          <a:xfrm>
            <a:off x="856115" y="312420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Organización </a:t>
            </a:r>
          </a:p>
        </p:txBody>
      </p:sp>
      <p:sp>
        <p:nvSpPr>
          <p:cNvPr id="152" name="Rectángulo: esquinas redondeadas 151">
            <a:extLst>
              <a:ext uri="{FF2B5EF4-FFF2-40B4-BE49-F238E27FC236}">
                <a16:creationId xmlns:a16="http://schemas.microsoft.com/office/drawing/2014/main" id="{CD17D783-4EC9-8846-A1C5-44C4210D032D}"/>
              </a:ext>
            </a:extLst>
          </p:cNvPr>
          <p:cNvSpPr/>
          <p:nvPr/>
        </p:nvSpPr>
        <p:spPr>
          <a:xfrm>
            <a:off x="856115" y="373380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del Interior y Asuntos Foráneos </a:t>
            </a:r>
          </a:p>
        </p:txBody>
      </p:sp>
      <p:cxnSp>
        <p:nvCxnSpPr>
          <p:cNvPr id="162" name="Conector recto 161">
            <a:extLst>
              <a:ext uri="{FF2B5EF4-FFF2-40B4-BE49-F238E27FC236}">
                <a16:creationId xmlns:a16="http://schemas.microsoft.com/office/drawing/2014/main" id="{7358D788-348F-A6BF-7E39-1342DA7E0345}"/>
              </a:ext>
            </a:extLst>
          </p:cNvPr>
          <p:cNvCxnSpPr/>
          <p:nvPr/>
        </p:nvCxnSpPr>
        <p:spPr>
          <a:xfrm>
            <a:off x="1524000" y="24384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Conector recto 162">
            <a:extLst>
              <a:ext uri="{FF2B5EF4-FFF2-40B4-BE49-F238E27FC236}">
                <a16:creationId xmlns:a16="http://schemas.microsoft.com/office/drawing/2014/main" id="{EE73693C-47EE-08EA-D305-DF4E350D36D8}"/>
              </a:ext>
            </a:extLst>
          </p:cNvPr>
          <p:cNvCxnSpPr/>
          <p:nvPr/>
        </p:nvCxnSpPr>
        <p:spPr>
          <a:xfrm>
            <a:off x="3276600" y="30480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Conector recto 163">
            <a:extLst>
              <a:ext uri="{FF2B5EF4-FFF2-40B4-BE49-F238E27FC236}">
                <a16:creationId xmlns:a16="http://schemas.microsoft.com/office/drawing/2014/main" id="{4787257C-D7C0-5880-79A9-3174C2D52BE0}"/>
              </a:ext>
            </a:extLst>
          </p:cNvPr>
          <p:cNvCxnSpPr/>
          <p:nvPr/>
        </p:nvCxnSpPr>
        <p:spPr>
          <a:xfrm>
            <a:off x="1524000" y="30480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Conector recto 164">
            <a:extLst>
              <a:ext uri="{FF2B5EF4-FFF2-40B4-BE49-F238E27FC236}">
                <a16:creationId xmlns:a16="http://schemas.microsoft.com/office/drawing/2014/main" id="{F7060801-38CA-D1FB-FA01-2079285CC9C1}"/>
              </a:ext>
            </a:extLst>
          </p:cNvPr>
          <p:cNvCxnSpPr/>
          <p:nvPr/>
        </p:nvCxnSpPr>
        <p:spPr>
          <a:xfrm>
            <a:off x="1524000" y="36576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Conector recto 165">
            <a:extLst>
              <a:ext uri="{FF2B5EF4-FFF2-40B4-BE49-F238E27FC236}">
                <a16:creationId xmlns:a16="http://schemas.microsoft.com/office/drawing/2014/main" id="{C49AAA61-E1D9-4B11-C7EA-5CB4C33D7616}"/>
              </a:ext>
            </a:extLst>
          </p:cNvPr>
          <p:cNvCxnSpPr/>
          <p:nvPr/>
        </p:nvCxnSpPr>
        <p:spPr>
          <a:xfrm>
            <a:off x="3276600" y="36576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Conector recto 166">
            <a:extLst>
              <a:ext uri="{FF2B5EF4-FFF2-40B4-BE49-F238E27FC236}">
                <a16:creationId xmlns:a16="http://schemas.microsoft.com/office/drawing/2014/main" id="{37CC039D-172D-DF4B-6131-F33C2A765AF5}"/>
              </a:ext>
            </a:extLst>
          </p:cNvPr>
          <p:cNvCxnSpPr/>
          <p:nvPr/>
        </p:nvCxnSpPr>
        <p:spPr>
          <a:xfrm>
            <a:off x="1524000" y="42672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Rectángulo: esquinas redondeadas 167">
            <a:extLst>
              <a:ext uri="{FF2B5EF4-FFF2-40B4-BE49-F238E27FC236}">
                <a16:creationId xmlns:a16="http://schemas.microsoft.com/office/drawing/2014/main" id="{26B5051D-7DF0-B29D-8B21-2CAAB1E5E988}"/>
              </a:ext>
            </a:extLst>
          </p:cNvPr>
          <p:cNvSpPr/>
          <p:nvPr/>
        </p:nvSpPr>
        <p:spPr>
          <a:xfrm>
            <a:off x="856115" y="436372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Evolución Escalafonaria  </a:t>
            </a:r>
          </a:p>
        </p:txBody>
      </p:sp>
      <p:sp>
        <p:nvSpPr>
          <p:cNvPr id="169" name="Rectángulo: esquinas redondeadas 168">
            <a:extLst>
              <a:ext uri="{FF2B5EF4-FFF2-40B4-BE49-F238E27FC236}">
                <a16:creationId xmlns:a16="http://schemas.microsoft.com/office/drawing/2014/main" id="{8745F600-A068-9B8C-D35A-A880605E8AB2}"/>
              </a:ext>
            </a:extLst>
          </p:cNvPr>
          <p:cNvSpPr/>
          <p:nvPr/>
        </p:nvSpPr>
        <p:spPr>
          <a:xfrm>
            <a:off x="838200" y="4953000"/>
            <a:ext cx="1353685" cy="457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Finanzas </a:t>
            </a:r>
          </a:p>
        </p:txBody>
      </p:sp>
      <p:sp>
        <p:nvSpPr>
          <p:cNvPr id="170" name="Rectángulo: esquinas redondeadas 169">
            <a:extLst>
              <a:ext uri="{FF2B5EF4-FFF2-40B4-BE49-F238E27FC236}">
                <a16:creationId xmlns:a16="http://schemas.microsoft.com/office/drawing/2014/main" id="{38EEC62B-C9CA-9876-3962-2D5874231E66}"/>
              </a:ext>
            </a:extLst>
          </p:cNvPr>
          <p:cNvSpPr/>
          <p:nvPr/>
        </p:nvSpPr>
        <p:spPr>
          <a:xfrm>
            <a:off x="838200" y="548640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Previsión Social</a:t>
            </a:r>
          </a:p>
        </p:txBody>
      </p:sp>
      <p:cxnSp>
        <p:nvCxnSpPr>
          <p:cNvPr id="172" name="Conector recto 171">
            <a:extLst>
              <a:ext uri="{FF2B5EF4-FFF2-40B4-BE49-F238E27FC236}">
                <a16:creationId xmlns:a16="http://schemas.microsoft.com/office/drawing/2014/main" id="{F55B8B12-234B-0AD7-1FEF-FFBFD5357B72}"/>
              </a:ext>
            </a:extLst>
          </p:cNvPr>
          <p:cNvCxnSpPr/>
          <p:nvPr/>
        </p:nvCxnSpPr>
        <p:spPr>
          <a:xfrm>
            <a:off x="1524000" y="54102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Conector recto 172">
            <a:extLst>
              <a:ext uri="{FF2B5EF4-FFF2-40B4-BE49-F238E27FC236}">
                <a16:creationId xmlns:a16="http://schemas.microsoft.com/office/drawing/2014/main" id="{4BB14098-DAD4-3C3B-CD3E-318C1BEC6EA7}"/>
              </a:ext>
            </a:extLst>
          </p:cNvPr>
          <p:cNvCxnSpPr/>
          <p:nvPr/>
        </p:nvCxnSpPr>
        <p:spPr>
          <a:xfrm>
            <a:off x="1524000" y="48768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5" name="Rectángulo: esquinas redondeadas 174">
            <a:extLst>
              <a:ext uri="{FF2B5EF4-FFF2-40B4-BE49-F238E27FC236}">
                <a16:creationId xmlns:a16="http://schemas.microsoft.com/office/drawing/2014/main" id="{29C7B585-464D-F665-3E0E-E6591DFD2BA5}"/>
              </a:ext>
            </a:extLst>
          </p:cNvPr>
          <p:cNvSpPr/>
          <p:nvPr/>
        </p:nvSpPr>
        <p:spPr>
          <a:xfrm>
            <a:off x="4208916" y="2514600"/>
            <a:ext cx="1335770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Relaciones Públicas y Acción Femenil</a:t>
            </a:r>
          </a:p>
        </p:txBody>
      </p:sp>
      <p:sp>
        <p:nvSpPr>
          <p:cNvPr id="176" name="Rectángulo: esquinas redondeadas 175">
            <a:extLst>
              <a:ext uri="{FF2B5EF4-FFF2-40B4-BE49-F238E27FC236}">
                <a16:creationId xmlns:a16="http://schemas.microsoft.com/office/drawing/2014/main" id="{6D4BB249-4B9A-9CAE-EF11-8075C47C06B8}"/>
              </a:ext>
            </a:extLst>
          </p:cNvPr>
          <p:cNvSpPr/>
          <p:nvPr/>
        </p:nvSpPr>
        <p:spPr>
          <a:xfrm>
            <a:off x="2532515" y="251460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Información  </a:t>
            </a:r>
          </a:p>
        </p:txBody>
      </p:sp>
      <p:sp>
        <p:nvSpPr>
          <p:cNvPr id="177" name="Rectángulo: esquinas redondeadas 176">
            <a:extLst>
              <a:ext uri="{FF2B5EF4-FFF2-40B4-BE49-F238E27FC236}">
                <a16:creationId xmlns:a16="http://schemas.microsoft.com/office/drawing/2014/main" id="{496FB3EF-8C01-6FE5-C756-F8224F25EC79}"/>
              </a:ext>
            </a:extLst>
          </p:cNvPr>
          <p:cNvSpPr/>
          <p:nvPr/>
        </p:nvSpPr>
        <p:spPr>
          <a:xfrm>
            <a:off x="2514600" y="312420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Actividades Deportivas</a:t>
            </a:r>
          </a:p>
        </p:txBody>
      </p:sp>
      <p:sp>
        <p:nvSpPr>
          <p:cNvPr id="178" name="Rectángulo: esquinas redondeadas 177">
            <a:extLst>
              <a:ext uri="{FF2B5EF4-FFF2-40B4-BE49-F238E27FC236}">
                <a16:creationId xmlns:a16="http://schemas.microsoft.com/office/drawing/2014/main" id="{A7599C61-56B4-315B-D840-7A093972F38C}"/>
              </a:ext>
            </a:extLst>
          </p:cNvPr>
          <p:cNvSpPr/>
          <p:nvPr/>
        </p:nvSpPr>
        <p:spPr>
          <a:xfrm>
            <a:off x="2514600" y="373380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Actividades Culturales  </a:t>
            </a:r>
          </a:p>
        </p:txBody>
      </p:sp>
      <p:sp>
        <p:nvSpPr>
          <p:cNvPr id="179" name="Rectángulo: esquinas redondeadas 178">
            <a:extLst>
              <a:ext uri="{FF2B5EF4-FFF2-40B4-BE49-F238E27FC236}">
                <a16:creationId xmlns:a16="http://schemas.microsoft.com/office/drawing/2014/main" id="{7F52F9D9-6F89-437F-A36C-8658D9E7F729}"/>
              </a:ext>
            </a:extLst>
          </p:cNvPr>
          <p:cNvSpPr/>
          <p:nvPr/>
        </p:nvSpPr>
        <p:spPr>
          <a:xfrm>
            <a:off x="2514600" y="436372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Estadísticas</a:t>
            </a:r>
          </a:p>
        </p:txBody>
      </p:sp>
      <p:sp>
        <p:nvSpPr>
          <p:cNvPr id="180" name="Rectángulo: esquinas redondeadas 179">
            <a:extLst>
              <a:ext uri="{FF2B5EF4-FFF2-40B4-BE49-F238E27FC236}">
                <a16:creationId xmlns:a16="http://schemas.microsoft.com/office/drawing/2014/main" id="{F0A61F3C-C079-C310-9304-A586149D0728}"/>
              </a:ext>
            </a:extLst>
          </p:cNvPr>
          <p:cNvSpPr/>
          <p:nvPr/>
        </p:nvSpPr>
        <p:spPr>
          <a:xfrm>
            <a:off x="2532515" y="497332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Vivienda</a:t>
            </a:r>
          </a:p>
        </p:txBody>
      </p:sp>
      <p:sp>
        <p:nvSpPr>
          <p:cNvPr id="181" name="Rectángulo: esquinas redondeadas 180">
            <a:extLst>
              <a:ext uri="{FF2B5EF4-FFF2-40B4-BE49-F238E27FC236}">
                <a16:creationId xmlns:a16="http://schemas.microsoft.com/office/drawing/2014/main" id="{F658A7A6-8DFF-2312-E86D-FFFF82C40F9D}"/>
              </a:ext>
            </a:extLst>
          </p:cNvPr>
          <p:cNvSpPr/>
          <p:nvPr/>
        </p:nvSpPr>
        <p:spPr>
          <a:xfrm>
            <a:off x="4191000" y="3124200"/>
            <a:ext cx="1353685" cy="5892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Capacitación Sindical y para Pensionados y Jubilados </a:t>
            </a:r>
          </a:p>
        </p:txBody>
      </p:sp>
      <p:sp>
        <p:nvSpPr>
          <p:cNvPr id="182" name="Rectángulo: esquinas redondeadas 181">
            <a:extLst>
              <a:ext uri="{FF2B5EF4-FFF2-40B4-BE49-F238E27FC236}">
                <a16:creationId xmlns:a16="http://schemas.microsoft.com/office/drawing/2014/main" id="{6C253732-DB5B-4850-3635-F60B5BDE7D96}"/>
              </a:ext>
            </a:extLst>
          </p:cNvPr>
          <p:cNvSpPr/>
          <p:nvPr/>
        </p:nvSpPr>
        <p:spPr>
          <a:xfrm>
            <a:off x="4191000" y="3810000"/>
            <a:ext cx="1353685" cy="4927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Actas y Acuerdos</a:t>
            </a:r>
          </a:p>
        </p:txBody>
      </p:sp>
      <p:sp>
        <p:nvSpPr>
          <p:cNvPr id="183" name="Rectángulo: esquinas redondeadas 182">
            <a:extLst>
              <a:ext uri="{FF2B5EF4-FFF2-40B4-BE49-F238E27FC236}">
                <a16:creationId xmlns:a16="http://schemas.microsoft.com/office/drawing/2014/main" id="{D2A3B81A-D8E7-8F95-FB71-5EA81E9EC8FD}"/>
              </a:ext>
            </a:extLst>
          </p:cNvPr>
          <p:cNvSpPr/>
          <p:nvPr/>
        </p:nvSpPr>
        <p:spPr>
          <a:xfrm>
            <a:off x="4191000" y="443992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Representante de la Comisión Nacional Mixta de Escalafón</a:t>
            </a:r>
          </a:p>
        </p:txBody>
      </p:sp>
      <p:sp>
        <p:nvSpPr>
          <p:cNvPr id="184" name="Rectángulo: esquinas redondeadas 183">
            <a:extLst>
              <a:ext uri="{FF2B5EF4-FFF2-40B4-BE49-F238E27FC236}">
                <a16:creationId xmlns:a16="http://schemas.microsoft.com/office/drawing/2014/main" id="{9B706E5D-A5EC-9674-F3D3-8670F5E60DD4}"/>
              </a:ext>
            </a:extLst>
          </p:cNvPr>
          <p:cNvSpPr/>
          <p:nvPr/>
        </p:nvSpPr>
        <p:spPr>
          <a:xfrm>
            <a:off x="4191000" y="5049520"/>
            <a:ext cx="1353685" cy="513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Secretaría de Igualdad de Género e Inclusión</a:t>
            </a:r>
          </a:p>
        </p:txBody>
      </p:sp>
      <p:cxnSp>
        <p:nvCxnSpPr>
          <p:cNvPr id="185" name="Conector recto 184">
            <a:extLst>
              <a:ext uri="{FF2B5EF4-FFF2-40B4-BE49-F238E27FC236}">
                <a16:creationId xmlns:a16="http://schemas.microsoft.com/office/drawing/2014/main" id="{CD2F8C0C-2BB0-FA06-D738-4501AE1730D1}"/>
              </a:ext>
            </a:extLst>
          </p:cNvPr>
          <p:cNvCxnSpPr/>
          <p:nvPr/>
        </p:nvCxnSpPr>
        <p:spPr>
          <a:xfrm>
            <a:off x="6934200" y="38100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Conector recto 185">
            <a:extLst>
              <a:ext uri="{FF2B5EF4-FFF2-40B4-BE49-F238E27FC236}">
                <a16:creationId xmlns:a16="http://schemas.microsoft.com/office/drawing/2014/main" id="{CF62FACD-7B56-F367-BE53-B354CE74D9DE}"/>
              </a:ext>
            </a:extLst>
          </p:cNvPr>
          <p:cNvCxnSpPr/>
          <p:nvPr/>
        </p:nvCxnSpPr>
        <p:spPr>
          <a:xfrm>
            <a:off x="4876800" y="43434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Conector recto 186">
            <a:extLst>
              <a:ext uri="{FF2B5EF4-FFF2-40B4-BE49-F238E27FC236}">
                <a16:creationId xmlns:a16="http://schemas.microsoft.com/office/drawing/2014/main" id="{D5AB4EC5-4023-A00F-B16B-82E8005E520E}"/>
              </a:ext>
            </a:extLst>
          </p:cNvPr>
          <p:cNvCxnSpPr/>
          <p:nvPr/>
        </p:nvCxnSpPr>
        <p:spPr>
          <a:xfrm>
            <a:off x="4876800" y="37338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ector recto 187">
            <a:extLst>
              <a:ext uri="{FF2B5EF4-FFF2-40B4-BE49-F238E27FC236}">
                <a16:creationId xmlns:a16="http://schemas.microsoft.com/office/drawing/2014/main" id="{715C63E2-D5AB-B469-2618-48BEB2015236}"/>
              </a:ext>
            </a:extLst>
          </p:cNvPr>
          <p:cNvCxnSpPr/>
          <p:nvPr/>
        </p:nvCxnSpPr>
        <p:spPr>
          <a:xfrm>
            <a:off x="4876800" y="30480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Conector recto 188">
            <a:extLst>
              <a:ext uri="{FF2B5EF4-FFF2-40B4-BE49-F238E27FC236}">
                <a16:creationId xmlns:a16="http://schemas.microsoft.com/office/drawing/2014/main" id="{AFF713F0-8561-47D0-81A8-8D095BA5006D}"/>
              </a:ext>
            </a:extLst>
          </p:cNvPr>
          <p:cNvCxnSpPr/>
          <p:nvPr/>
        </p:nvCxnSpPr>
        <p:spPr>
          <a:xfrm>
            <a:off x="4876800" y="24384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Conector recto 189">
            <a:extLst>
              <a:ext uri="{FF2B5EF4-FFF2-40B4-BE49-F238E27FC236}">
                <a16:creationId xmlns:a16="http://schemas.microsoft.com/office/drawing/2014/main" id="{066594B4-A289-0D9A-B0D8-88D0680A4E46}"/>
              </a:ext>
            </a:extLst>
          </p:cNvPr>
          <p:cNvCxnSpPr/>
          <p:nvPr/>
        </p:nvCxnSpPr>
        <p:spPr>
          <a:xfrm>
            <a:off x="3276600" y="24384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Conector recto 191">
            <a:extLst>
              <a:ext uri="{FF2B5EF4-FFF2-40B4-BE49-F238E27FC236}">
                <a16:creationId xmlns:a16="http://schemas.microsoft.com/office/drawing/2014/main" id="{7F5ECEB3-1133-5BDF-1BFD-C575F8BCE4B9}"/>
              </a:ext>
            </a:extLst>
          </p:cNvPr>
          <p:cNvCxnSpPr/>
          <p:nvPr/>
        </p:nvCxnSpPr>
        <p:spPr>
          <a:xfrm>
            <a:off x="3276600" y="48768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Conector recto 192">
            <a:extLst>
              <a:ext uri="{FF2B5EF4-FFF2-40B4-BE49-F238E27FC236}">
                <a16:creationId xmlns:a16="http://schemas.microsoft.com/office/drawing/2014/main" id="{6897D229-66A9-7768-3F1A-B1F6E2873259}"/>
              </a:ext>
            </a:extLst>
          </p:cNvPr>
          <p:cNvCxnSpPr/>
          <p:nvPr/>
        </p:nvCxnSpPr>
        <p:spPr>
          <a:xfrm>
            <a:off x="3276600" y="42672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Conector recto 193">
            <a:extLst>
              <a:ext uri="{FF2B5EF4-FFF2-40B4-BE49-F238E27FC236}">
                <a16:creationId xmlns:a16="http://schemas.microsoft.com/office/drawing/2014/main" id="{8477B7F3-4C2F-86BA-848F-66FC82860B3A}"/>
              </a:ext>
            </a:extLst>
          </p:cNvPr>
          <p:cNvCxnSpPr/>
          <p:nvPr/>
        </p:nvCxnSpPr>
        <p:spPr>
          <a:xfrm>
            <a:off x="10363200" y="24384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Conector recto 194">
            <a:extLst>
              <a:ext uri="{FF2B5EF4-FFF2-40B4-BE49-F238E27FC236}">
                <a16:creationId xmlns:a16="http://schemas.microsoft.com/office/drawing/2014/main" id="{1BE26C9B-AD13-8D06-B9D7-FF42FB5067A4}"/>
              </a:ext>
            </a:extLst>
          </p:cNvPr>
          <p:cNvCxnSpPr/>
          <p:nvPr/>
        </p:nvCxnSpPr>
        <p:spPr>
          <a:xfrm>
            <a:off x="4876800" y="49530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6" name="Rectángulo: esquinas redondeadas 195">
            <a:extLst>
              <a:ext uri="{FF2B5EF4-FFF2-40B4-BE49-F238E27FC236}">
                <a16:creationId xmlns:a16="http://schemas.microsoft.com/office/drawing/2014/main" id="{90C084CF-87DA-7FD7-A52D-30DF42DCDF63}"/>
              </a:ext>
            </a:extLst>
          </p:cNvPr>
          <p:cNvSpPr/>
          <p:nvPr/>
        </p:nvSpPr>
        <p:spPr>
          <a:xfrm>
            <a:off x="6266315" y="2514600"/>
            <a:ext cx="1353685" cy="6096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18900000" scaled="1"/>
            <a:tileRect/>
          </a:gra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Comisiones Autónomas y Mesa Directiva de la Caja de Ahorro del SNTSRE </a:t>
            </a:r>
          </a:p>
        </p:txBody>
      </p:sp>
      <p:sp>
        <p:nvSpPr>
          <p:cNvPr id="199" name="Rectángulo: esquinas redondeadas 198">
            <a:extLst>
              <a:ext uri="{FF2B5EF4-FFF2-40B4-BE49-F238E27FC236}">
                <a16:creationId xmlns:a16="http://schemas.microsoft.com/office/drawing/2014/main" id="{8483E874-C633-DFA7-52A6-69C037EA5795}"/>
              </a:ext>
            </a:extLst>
          </p:cNvPr>
          <p:cNvSpPr/>
          <p:nvPr/>
        </p:nvSpPr>
        <p:spPr>
          <a:xfrm>
            <a:off x="3352800" y="1157642"/>
            <a:ext cx="4648200" cy="51875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080" algn="ctr">
              <a:lnSpc>
                <a:spcPts val="2039"/>
              </a:lnSpc>
            </a:pPr>
            <a:r>
              <a:rPr lang="es-MX" sz="2000" b="1" u="sng" spc="-10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Arial Narrow" panose="020B0606020202030204" pitchFamily="34" charset="0"/>
                <a:cs typeface="Calibri Light"/>
              </a:rPr>
              <a:t>ORGANIGRAMA</a:t>
            </a:r>
            <a:endParaRPr lang="es-MX" sz="2000" b="1" dirty="0">
              <a:solidFill>
                <a:schemeClr val="tx1"/>
              </a:solidFill>
              <a:latin typeface="Arial Narrow" panose="020B0606020202030204" pitchFamily="34" charset="0"/>
              <a:cs typeface="Calibri Light"/>
            </a:endParaRPr>
          </a:p>
          <a:p>
            <a:pPr marL="37465" algn="ctr">
              <a:lnSpc>
                <a:spcPts val="1739"/>
              </a:lnSpc>
            </a:pPr>
            <a:r>
              <a:rPr lang="es-MX" sz="1800" b="1" spc="-10" dirty="0">
                <a:solidFill>
                  <a:schemeClr val="tx1"/>
                </a:solidFill>
                <a:latin typeface="Arial Narrow" panose="020B0606020202030204" pitchFamily="34" charset="0"/>
                <a:cs typeface="Calibri Light"/>
              </a:rPr>
              <a:t>Comité Ejecutivo </a:t>
            </a:r>
            <a:r>
              <a:rPr lang="es-MX" sz="1800" b="1" spc="-45" dirty="0">
                <a:solidFill>
                  <a:schemeClr val="tx1"/>
                </a:solidFill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800" b="1" spc="-10" dirty="0">
                <a:solidFill>
                  <a:schemeClr val="tx1"/>
                </a:solidFill>
                <a:latin typeface="Arial Narrow" panose="020B0606020202030204" pitchFamily="34" charset="0"/>
                <a:cs typeface="Calibri Light"/>
              </a:rPr>
              <a:t>Nacional</a:t>
            </a:r>
            <a:r>
              <a:rPr lang="es-MX" sz="1800" b="1" spc="-60" dirty="0">
                <a:solidFill>
                  <a:schemeClr val="tx1"/>
                </a:solidFill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800" b="1" spc="-25" dirty="0">
                <a:solidFill>
                  <a:schemeClr val="tx1"/>
                </a:solidFill>
                <a:latin typeface="Arial Narrow" panose="020B0606020202030204" pitchFamily="34" charset="0"/>
                <a:cs typeface="Calibri Light"/>
              </a:rPr>
              <a:t>del SNTSRE</a:t>
            </a:r>
            <a:endParaRPr lang="es-MX" sz="1800" b="1" dirty="0">
              <a:solidFill>
                <a:schemeClr val="tx1"/>
              </a:solidFill>
              <a:latin typeface="Arial Narrow" panose="020B0606020202030204" pitchFamily="34" charset="0"/>
              <a:cs typeface="Calibri Light"/>
            </a:endParaRPr>
          </a:p>
        </p:txBody>
      </p:sp>
      <p:sp>
        <p:nvSpPr>
          <p:cNvPr id="200" name="Rectángulo: esquinas redondeadas 199">
            <a:extLst>
              <a:ext uri="{FF2B5EF4-FFF2-40B4-BE49-F238E27FC236}">
                <a16:creationId xmlns:a16="http://schemas.microsoft.com/office/drawing/2014/main" id="{D2438867-098F-3C86-4667-DCA4EE007C4C}"/>
              </a:ext>
            </a:extLst>
          </p:cNvPr>
          <p:cNvSpPr/>
          <p:nvPr/>
        </p:nvSpPr>
        <p:spPr>
          <a:xfrm>
            <a:off x="4419600" y="1879423"/>
            <a:ext cx="2608712" cy="406577"/>
          </a:xfrm>
          <a:prstGeom prst="roundRect">
            <a:avLst/>
          </a:prstGeom>
          <a:gradFill flip="none" rotWithShape="1">
            <a:gsLst>
              <a:gs pos="0">
                <a:srgbClr val="FFCCFF">
                  <a:shade val="30000"/>
                  <a:satMod val="115000"/>
                </a:srgbClr>
              </a:gs>
              <a:gs pos="50000">
                <a:srgbClr val="FFCCFF">
                  <a:shade val="67500"/>
                  <a:satMod val="115000"/>
                </a:srgbClr>
              </a:gs>
              <a:gs pos="100000">
                <a:srgbClr val="FFCCFF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SECRETARÍA GENERAL</a:t>
            </a:r>
          </a:p>
        </p:txBody>
      </p:sp>
      <p:sp>
        <p:nvSpPr>
          <p:cNvPr id="202" name="Rectángulo: esquinas redondeadas 201">
            <a:extLst>
              <a:ext uri="{FF2B5EF4-FFF2-40B4-BE49-F238E27FC236}">
                <a16:creationId xmlns:a16="http://schemas.microsoft.com/office/drawing/2014/main" id="{EC4B56C9-91D1-37EC-1B9E-4E6A1FE4076D}"/>
              </a:ext>
            </a:extLst>
          </p:cNvPr>
          <p:cNvSpPr/>
          <p:nvPr/>
        </p:nvSpPr>
        <p:spPr>
          <a:xfrm>
            <a:off x="8018915" y="3200400"/>
            <a:ext cx="1353685" cy="58928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Comisión para la Atención de Asuntos Laborales Zona Poniente </a:t>
            </a:r>
          </a:p>
        </p:txBody>
      </p:sp>
      <p:sp>
        <p:nvSpPr>
          <p:cNvPr id="203" name="Rectángulo: esquinas redondeadas 202">
            <a:extLst>
              <a:ext uri="{FF2B5EF4-FFF2-40B4-BE49-F238E27FC236}">
                <a16:creationId xmlns:a16="http://schemas.microsoft.com/office/drawing/2014/main" id="{9E745634-D299-5B0F-AE43-E251302EE175}"/>
              </a:ext>
            </a:extLst>
          </p:cNvPr>
          <p:cNvSpPr/>
          <p:nvPr/>
        </p:nvSpPr>
        <p:spPr>
          <a:xfrm>
            <a:off x="9695315" y="2514600"/>
            <a:ext cx="1353685" cy="58928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Comisión de Vigilancia</a:t>
            </a:r>
          </a:p>
        </p:txBody>
      </p:sp>
      <p:sp>
        <p:nvSpPr>
          <p:cNvPr id="204" name="Rectángulo: esquinas redondeadas 203">
            <a:extLst>
              <a:ext uri="{FF2B5EF4-FFF2-40B4-BE49-F238E27FC236}">
                <a16:creationId xmlns:a16="http://schemas.microsoft.com/office/drawing/2014/main" id="{1FB6529C-7352-36CA-B51A-DB67F585837C}"/>
              </a:ext>
            </a:extLst>
          </p:cNvPr>
          <p:cNvSpPr/>
          <p:nvPr/>
        </p:nvSpPr>
        <p:spPr>
          <a:xfrm>
            <a:off x="6477000" y="5867400"/>
            <a:ext cx="4648200" cy="66547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92075" marR="86360" algn="ctr">
              <a:lnSpc>
                <a:spcPts val="1300"/>
              </a:lnSpc>
              <a:spcBef>
                <a:spcPts val="625"/>
              </a:spcBef>
            </a:pP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De</a:t>
            </a:r>
            <a:r>
              <a:rPr lang="es-MX" sz="1200" b="1" spc="-4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10" dirty="0">
                <a:latin typeface="Arial Narrow" panose="020B0606020202030204" pitchFamily="34" charset="0"/>
                <a:cs typeface="Calibri Light"/>
              </a:rPr>
              <a:t>acuerdo</a:t>
            </a:r>
            <a:r>
              <a:rPr lang="es-MX" sz="1200" b="1" spc="-7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10" dirty="0">
                <a:latin typeface="Arial Narrow" panose="020B0606020202030204" pitchFamily="34" charset="0"/>
                <a:cs typeface="Calibri Light"/>
              </a:rPr>
              <a:t>con</a:t>
            </a:r>
            <a:r>
              <a:rPr lang="es-MX" sz="1200" b="1" spc="-5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el</a:t>
            </a:r>
            <a:r>
              <a:rPr lang="es-MX" sz="1200" b="1" spc="-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25" dirty="0">
                <a:latin typeface="Arial Narrow" panose="020B0606020202030204" pitchFamily="34" charset="0"/>
                <a:cs typeface="Calibri Light"/>
              </a:rPr>
              <a:t>Estatuto</a:t>
            </a:r>
            <a:r>
              <a:rPr lang="es-MX" sz="1200" b="1" spc="-7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Modificado</a:t>
            </a:r>
            <a:r>
              <a:rPr lang="es-MX" sz="1200" b="1" spc="21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del</a:t>
            </a:r>
            <a:r>
              <a:rPr lang="es-MX" sz="1200" b="1" spc="24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20" dirty="0">
                <a:latin typeface="Arial Narrow" panose="020B0606020202030204" pitchFamily="34" charset="0"/>
                <a:cs typeface="Calibri Light"/>
              </a:rPr>
              <a:t>Sindicato</a:t>
            </a:r>
            <a:r>
              <a:rPr lang="es-MX" sz="1200" b="1" spc="-7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10" dirty="0">
                <a:latin typeface="Arial Narrow" panose="020B0606020202030204" pitchFamily="34" charset="0"/>
                <a:cs typeface="Calibri Light"/>
              </a:rPr>
              <a:t>Nacional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de</a:t>
            </a:r>
            <a:r>
              <a:rPr lang="es-MX" sz="1200" b="1" spc="-3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25" dirty="0">
                <a:latin typeface="Arial Narrow" panose="020B0606020202030204" pitchFamily="34" charset="0"/>
                <a:cs typeface="Calibri Light"/>
              </a:rPr>
              <a:t>Trabajadores</a:t>
            </a:r>
            <a:r>
              <a:rPr lang="es-MX" sz="1200" b="1" spc="-6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de</a:t>
            </a:r>
            <a:r>
              <a:rPr lang="es-MX" sz="1200" b="1" spc="-3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la</a:t>
            </a:r>
            <a:r>
              <a:rPr lang="es-MX" sz="1200" b="1" spc="-2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10" dirty="0">
                <a:latin typeface="Arial Narrow" panose="020B0606020202030204" pitchFamily="34" charset="0"/>
                <a:cs typeface="Calibri Light"/>
              </a:rPr>
              <a:t>Secretaría</a:t>
            </a:r>
            <a:r>
              <a:rPr lang="es-MX" sz="1200" b="1" spc="-6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de</a:t>
            </a:r>
            <a:r>
              <a:rPr lang="es-MX" sz="1200" b="1" spc="-3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10" dirty="0">
                <a:latin typeface="Arial Narrow" panose="020B0606020202030204" pitchFamily="34" charset="0"/>
                <a:cs typeface="Calibri Light"/>
              </a:rPr>
              <a:t>Relaciones</a:t>
            </a:r>
            <a:r>
              <a:rPr lang="es-MX" sz="1200" b="1" spc="-6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10" dirty="0">
                <a:latin typeface="Arial Narrow" panose="020B0606020202030204" pitchFamily="34" charset="0"/>
                <a:cs typeface="Calibri Light"/>
              </a:rPr>
              <a:t>Exteriores</a:t>
            </a:r>
            <a:r>
              <a:rPr lang="es-MX" sz="1200" b="1" spc="-6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en</a:t>
            </a:r>
            <a:r>
              <a:rPr lang="es-MX" sz="1200" b="1" spc="-25" dirty="0">
                <a:latin typeface="Arial Narrow" panose="020B0606020202030204" pitchFamily="34" charset="0"/>
                <a:cs typeface="Calibri Light"/>
              </a:rPr>
              <a:t> el </a:t>
            </a:r>
            <a:r>
              <a:rPr lang="es-MX" sz="1200" b="1" spc="-10" dirty="0">
                <a:latin typeface="Arial Narrow" panose="020B0606020202030204" pitchFamily="34" charset="0"/>
                <a:cs typeface="Calibri Light"/>
              </a:rPr>
              <a:t>capitulo</a:t>
            </a:r>
            <a:r>
              <a:rPr lang="es-MX" sz="1200" b="1" spc="-7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IV</a:t>
            </a:r>
            <a:r>
              <a:rPr lang="es-MX" sz="1200" b="1" spc="-3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art.</a:t>
            </a:r>
            <a:r>
              <a:rPr lang="es-MX" sz="1200" b="1" spc="-5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34</a:t>
            </a:r>
            <a:r>
              <a:rPr lang="es-MX" sz="1200" b="1" spc="-2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y</a:t>
            </a:r>
            <a:r>
              <a:rPr lang="es-MX" sz="1200" b="1" spc="-1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el</a:t>
            </a:r>
            <a:r>
              <a:rPr lang="es-MX" sz="1200" b="1" spc="-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10" dirty="0">
                <a:latin typeface="Arial Narrow" panose="020B0606020202030204" pitchFamily="34" charset="0"/>
                <a:cs typeface="Calibri Light"/>
              </a:rPr>
              <a:t>capitulo</a:t>
            </a:r>
            <a:r>
              <a:rPr lang="es-MX" sz="1200" b="1" spc="-7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VI</a:t>
            </a:r>
            <a:r>
              <a:rPr lang="es-MX" sz="1200" b="1" spc="-40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10" dirty="0">
                <a:latin typeface="Arial Narrow" panose="020B0606020202030204" pitchFamily="34" charset="0"/>
                <a:cs typeface="Calibri Light"/>
              </a:rPr>
              <a:t>artículos</a:t>
            </a:r>
            <a:r>
              <a:rPr lang="es-MX" sz="1200" b="1" spc="-5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60</a:t>
            </a:r>
            <a:r>
              <a:rPr lang="es-MX" sz="1200" b="1" spc="-2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dirty="0">
                <a:latin typeface="Arial Narrow" panose="020B0606020202030204" pitchFamily="34" charset="0"/>
                <a:cs typeface="Calibri Light"/>
              </a:rPr>
              <a:t>y</a:t>
            </a:r>
            <a:r>
              <a:rPr lang="es-MX" sz="1200" b="1" spc="-15" dirty="0">
                <a:latin typeface="Arial Narrow" panose="020B0606020202030204" pitchFamily="34" charset="0"/>
                <a:cs typeface="Calibri Light"/>
              </a:rPr>
              <a:t> </a:t>
            </a:r>
            <a:r>
              <a:rPr lang="es-MX" sz="1200" b="1" spc="-25" dirty="0">
                <a:latin typeface="Arial Narrow" panose="020B0606020202030204" pitchFamily="34" charset="0"/>
                <a:cs typeface="Calibri Light"/>
              </a:rPr>
              <a:t>61</a:t>
            </a:r>
            <a:endParaRPr lang="es-MX" sz="1200" b="1" dirty="0">
              <a:latin typeface="Arial Narrow" panose="020B0606020202030204" pitchFamily="34" charset="0"/>
              <a:cs typeface="Calibri Light"/>
            </a:endParaRPr>
          </a:p>
        </p:txBody>
      </p:sp>
      <p:cxnSp>
        <p:nvCxnSpPr>
          <p:cNvPr id="206" name="Conector recto 205">
            <a:extLst>
              <a:ext uri="{FF2B5EF4-FFF2-40B4-BE49-F238E27FC236}">
                <a16:creationId xmlns:a16="http://schemas.microsoft.com/office/drawing/2014/main" id="{8F136952-8CC9-7180-DE5D-502E6E6691F8}"/>
              </a:ext>
            </a:extLst>
          </p:cNvPr>
          <p:cNvCxnSpPr/>
          <p:nvPr/>
        </p:nvCxnSpPr>
        <p:spPr>
          <a:xfrm>
            <a:off x="6934200" y="31242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Conector recto 206">
            <a:extLst>
              <a:ext uri="{FF2B5EF4-FFF2-40B4-BE49-F238E27FC236}">
                <a16:creationId xmlns:a16="http://schemas.microsoft.com/office/drawing/2014/main" id="{F4D7D206-CF30-98CC-6060-822F93A43B49}"/>
              </a:ext>
            </a:extLst>
          </p:cNvPr>
          <p:cNvCxnSpPr/>
          <p:nvPr/>
        </p:nvCxnSpPr>
        <p:spPr>
          <a:xfrm>
            <a:off x="6934200" y="24384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Rectángulo: esquinas redondeadas 207">
            <a:extLst>
              <a:ext uri="{FF2B5EF4-FFF2-40B4-BE49-F238E27FC236}">
                <a16:creationId xmlns:a16="http://schemas.microsoft.com/office/drawing/2014/main" id="{B38CB70B-7A2E-689F-68D7-A54CE41586A2}"/>
              </a:ext>
            </a:extLst>
          </p:cNvPr>
          <p:cNvSpPr/>
          <p:nvPr/>
        </p:nvSpPr>
        <p:spPr>
          <a:xfrm>
            <a:off x="6272279" y="3200400"/>
            <a:ext cx="1353685" cy="58928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Comisión para la Atención de Asuntos Laborales Zona Norte </a:t>
            </a:r>
          </a:p>
        </p:txBody>
      </p:sp>
      <p:sp>
        <p:nvSpPr>
          <p:cNvPr id="209" name="Rectángulo: esquinas redondeadas 208">
            <a:extLst>
              <a:ext uri="{FF2B5EF4-FFF2-40B4-BE49-F238E27FC236}">
                <a16:creationId xmlns:a16="http://schemas.microsoft.com/office/drawing/2014/main" id="{2704113B-5BF2-65DB-EE34-FEA7B7A17629}"/>
              </a:ext>
            </a:extLst>
          </p:cNvPr>
          <p:cNvSpPr/>
          <p:nvPr/>
        </p:nvSpPr>
        <p:spPr>
          <a:xfrm>
            <a:off x="6266315" y="3886200"/>
            <a:ext cx="1353685" cy="58928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Comisión para la Atención de Asuntos Laborales Zona Sur</a:t>
            </a:r>
          </a:p>
        </p:txBody>
      </p:sp>
      <p:sp>
        <p:nvSpPr>
          <p:cNvPr id="210" name="Rectángulo: esquinas redondeadas 209">
            <a:extLst>
              <a:ext uri="{FF2B5EF4-FFF2-40B4-BE49-F238E27FC236}">
                <a16:creationId xmlns:a16="http://schemas.microsoft.com/office/drawing/2014/main" id="{601B1496-CCC0-6450-05A4-E28012F1E446}"/>
              </a:ext>
            </a:extLst>
          </p:cNvPr>
          <p:cNvSpPr/>
          <p:nvPr/>
        </p:nvSpPr>
        <p:spPr>
          <a:xfrm>
            <a:off x="8018915" y="2514600"/>
            <a:ext cx="1353685" cy="58928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Comisión para la Atención de Asuntos Laborales Zona Oriente </a:t>
            </a:r>
          </a:p>
        </p:txBody>
      </p:sp>
      <p:sp>
        <p:nvSpPr>
          <p:cNvPr id="211" name="Rectángulo: esquinas redondeadas 210">
            <a:extLst>
              <a:ext uri="{FF2B5EF4-FFF2-40B4-BE49-F238E27FC236}">
                <a16:creationId xmlns:a16="http://schemas.microsoft.com/office/drawing/2014/main" id="{EB073281-F1AA-C73A-5C9E-BFAB450D9E64}"/>
              </a:ext>
            </a:extLst>
          </p:cNvPr>
          <p:cNvSpPr/>
          <p:nvPr/>
        </p:nvSpPr>
        <p:spPr>
          <a:xfrm>
            <a:off x="8018915" y="3906520"/>
            <a:ext cx="1353685" cy="58928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Comisión para la Protección y Resguardo de los Bienes del Sindicato </a:t>
            </a:r>
          </a:p>
        </p:txBody>
      </p:sp>
      <p:sp>
        <p:nvSpPr>
          <p:cNvPr id="212" name="Rectángulo: esquinas redondeadas 211">
            <a:extLst>
              <a:ext uri="{FF2B5EF4-FFF2-40B4-BE49-F238E27FC236}">
                <a16:creationId xmlns:a16="http://schemas.microsoft.com/office/drawing/2014/main" id="{A860988C-6592-770F-C717-43E64F80A873}"/>
              </a:ext>
            </a:extLst>
          </p:cNvPr>
          <p:cNvSpPr/>
          <p:nvPr/>
        </p:nvSpPr>
        <p:spPr>
          <a:xfrm>
            <a:off x="9677400" y="3200400"/>
            <a:ext cx="1353685" cy="58928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Comisión de Honor y Justicia</a:t>
            </a:r>
          </a:p>
        </p:txBody>
      </p:sp>
      <p:sp>
        <p:nvSpPr>
          <p:cNvPr id="213" name="Rectángulo: esquinas redondeadas 212">
            <a:extLst>
              <a:ext uri="{FF2B5EF4-FFF2-40B4-BE49-F238E27FC236}">
                <a16:creationId xmlns:a16="http://schemas.microsoft.com/office/drawing/2014/main" id="{C5363177-8519-73C3-D2BB-9BE3F664E0D8}"/>
              </a:ext>
            </a:extLst>
          </p:cNvPr>
          <p:cNvSpPr/>
          <p:nvPr/>
        </p:nvSpPr>
        <p:spPr>
          <a:xfrm>
            <a:off x="9677400" y="3886200"/>
            <a:ext cx="1353685" cy="58928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000" b="1" dirty="0">
                <a:latin typeface="Arial Narrow" panose="020B0606020202030204" pitchFamily="34" charset="0"/>
              </a:rPr>
              <a:t>Mesa Directiva de la Caja de Ahorro del SNTSRE</a:t>
            </a:r>
          </a:p>
        </p:txBody>
      </p:sp>
      <p:cxnSp>
        <p:nvCxnSpPr>
          <p:cNvPr id="214" name="Conector recto 213">
            <a:extLst>
              <a:ext uri="{FF2B5EF4-FFF2-40B4-BE49-F238E27FC236}">
                <a16:creationId xmlns:a16="http://schemas.microsoft.com/office/drawing/2014/main" id="{EF0C80FB-2A93-3C8E-17FB-73B873A79E18}"/>
              </a:ext>
            </a:extLst>
          </p:cNvPr>
          <p:cNvCxnSpPr/>
          <p:nvPr/>
        </p:nvCxnSpPr>
        <p:spPr>
          <a:xfrm>
            <a:off x="10363200" y="31242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5" name="Conector recto 214">
            <a:extLst>
              <a:ext uri="{FF2B5EF4-FFF2-40B4-BE49-F238E27FC236}">
                <a16:creationId xmlns:a16="http://schemas.microsoft.com/office/drawing/2014/main" id="{67B0D790-B971-526A-6164-E5FF32507C6C}"/>
              </a:ext>
            </a:extLst>
          </p:cNvPr>
          <p:cNvCxnSpPr/>
          <p:nvPr/>
        </p:nvCxnSpPr>
        <p:spPr>
          <a:xfrm>
            <a:off x="10363200" y="38100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6" name="Conector recto 215">
            <a:extLst>
              <a:ext uri="{FF2B5EF4-FFF2-40B4-BE49-F238E27FC236}">
                <a16:creationId xmlns:a16="http://schemas.microsoft.com/office/drawing/2014/main" id="{5ED1C4D0-D057-5AAD-7E2D-921AD278D109}"/>
              </a:ext>
            </a:extLst>
          </p:cNvPr>
          <p:cNvCxnSpPr/>
          <p:nvPr/>
        </p:nvCxnSpPr>
        <p:spPr>
          <a:xfrm>
            <a:off x="8686800" y="24384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Conector recto 216">
            <a:extLst>
              <a:ext uri="{FF2B5EF4-FFF2-40B4-BE49-F238E27FC236}">
                <a16:creationId xmlns:a16="http://schemas.microsoft.com/office/drawing/2014/main" id="{148FA176-5721-3E01-FDBE-C98D9417AC60}"/>
              </a:ext>
            </a:extLst>
          </p:cNvPr>
          <p:cNvCxnSpPr/>
          <p:nvPr/>
        </p:nvCxnSpPr>
        <p:spPr>
          <a:xfrm>
            <a:off x="8686800" y="38100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Conector recto 217">
            <a:extLst>
              <a:ext uri="{FF2B5EF4-FFF2-40B4-BE49-F238E27FC236}">
                <a16:creationId xmlns:a16="http://schemas.microsoft.com/office/drawing/2014/main" id="{0FF54629-5F3B-20EE-B370-3491ECDD7662}"/>
              </a:ext>
            </a:extLst>
          </p:cNvPr>
          <p:cNvCxnSpPr/>
          <p:nvPr/>
        </p:nvCxnSpPr>
        <p:spPr>
          <a:xfrm>
            <a:off x="8686800" y="3124200"/>
            <a:ext cx="0" cy="762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217</Words>
  <Application>Microsoft Office PowerPoint</Application>
  <PresentationFormat>Panorámica</PresentationFormat>
  <Paragraphs>31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Arial Narrow</vt:lpstr>
      <vt:lpstr>Calibri</vt:lpstr>
      <vt:lpstr>Office Theme</vt:lpstr>
      <vt:lpstr>Sindicato Nacional de Trabajadores de la Secretaría de Relaciones Exteriores Miembro de la Federación de Sindicatos de Trabajadores al Servicio del Estado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123</dc:creator>
  <cp:lastModifiedBy>Muro Romero, Maritza Ivonne</cp:lastModifiedBy>
  <cp:revision>16</cp:revision>
  <cp:lastPrinted>2025-02-28T19:35:16Z</cp:lastPrinted>
  <dcterms:created xsi:type="dcterms:W3CDTF">2025-02-28T17:45:10Z</dcterms:created>
  <dcterms:modified xsi:type="dcterms:W3CDTF">2025-02-28T19:35:48Z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2025-02-28T00:00:00Z</vt:filetime>
  </property>
  <property fmtid="{D5CDD505-2E9C-101B-9397-08002B2CF9AE}" pid="5" name="Producer">
    <vt:lpwstr>Microsoft® PowerPoint® 2013</vt:lpwstr>
  </property>
</Properties>
</file>